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8" r:id="rId3"/>
    <p:sldId id="269" r:id="rId4"/>
    <p:sldId id="267" r:id="rId5"/>
    <p:sldId id="270" r:id="rId6"/>
    <p:sldId id="271" r:id="rId7"/>
    <p:sldId id="264" r:id="rId8"/>
    <p:sldId id="263" r:id="rId9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79CA"/>
    <a:srgbClr val="FF66CC"/>
    <a:srgbClr val="A19AF8"/>
    <a:srgbClr val="E7B709"/>
    <a:srgbClr val="B58C3B"/>
    <a:srgbClr val="BFCB99"/>
    <a:srgbClr val="F9FE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2748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Operating Revenue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9M ended FY18</c:v>
                </c:pt>
                <c:pt idx="1">
                  <c:v>9M ended FY19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2393.4899999999998</c:v>
                </c:pt>
                <c:pt idx="1">
                  <c:v>2882.31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8B-4F07-9495-A79CD0E591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shape val="box"/>
        <c:axId val="176004480"/>
        <c:axId val="176006272"/>
        <c:axId val="0"/>
      </c:bar3DChart>
      <c:catAx>
        <c:axId val="176004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006272"/>
        <c:crosses val="autoZero"/>
        <c:auto val="1"/>
        <c:lblAlgn val="ctr"/>
        <c:lblOffset val="100"/>
        <c:noMultiLvlLbl val="0"/>
      </c:catAx>
      <c:valAx>
        <c:axId val="176006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004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Revenue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DataLabelsRange val="1"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9M ended FY18</c:v>
                </c:pt>
                <c:pt idx="1">
                  <c:v>9M ended FY19</c:v>
                </c:pt>
              </c:strCache>
            </c:strRef>
          </c:cat>
          <c:val>
            <c:numRef>
              <c:f>Sheet1!$B$2:$B$3</c:f>
              <c:numCache>
                <c:formatCode>0.00</c:formatCode>
                <c:ptCount val="2"/>
                <c:pt idx="0">
                  <c:v>2547.69</c:v>
                </c:pt>
                <c:pt idx="1">
                  <c:v>3073.22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3C-4046-89D7-8E89CDEE8B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shape val="box"/>
        <c:axId val="139499776"/>
        <c:axId val="139505664"/>
        <c:axId val="0"/>
      </c:bar3DChart>
      <c:catAx>
        <c:axId val="139499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9505664"/>
        <c:crosses val="autoZero"/>
        <c:auto val="1"/>
        <c:lblAlgn val="ctr"/>
        <c:lblOffset val="100"/>
        <c:noMultiLvlLbl val="0"/>
      </c:catAx>
      <c:valAx>
        <c:axId val="139505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9499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9M ended FY18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5.1332030833574585E-2"/>
                  <c:y val="-1.74862184159482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4F5-4CF0-AE46-3C50FEF431E6}"/>
                </c:ext>
              </c:extLst>
            </c:dLbl>
            <c:dLbl>
              <c:idx val="1"/>
              <c:layout>
                <c:manualLayout>
                  <c:x val="0.19249511562590468"/>
                  <c:y val="2.62293276239223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4F5-4CF0-AE46-3C50FEF431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PAT Margin</c:v>
                </c:pt>
                <c:pt idx="1">
                  <c:v>Core EBITDA Margin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6.7299999999999999E-2</c:v>
                </c:pt>
                <c:pt idx="1">
                  <c:v>6.08E-2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3C-4046-89D7-8E89CDEE8B0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9M ended FY19</c:v>
                </c:pt>
              </c:strCache>
            </c:strRef>
          </c:tx>
          <c:spPr>
            <a:solidFill>
              <a:srgbClr val="EB79CA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2082519270984116E-3"/>
                  <c:y val="-5.24586552478447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4F5-4CF0-AE46-3C50FEF431E6}"/>
                </c:ext>
              </c:extLst>
            </c:dLbl>
            <c:dLbl>
              <c:idx val="1"/>
              <c:layout>
                <c:manualLayout>
                  <c:x val="0.11228881744844441"/>
                  <c:y val="-1.74862184159482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4F5-4CF0-AE46-3C50FEF431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PAT Margin</c:v>
                </c:pt>
                <c:pt idx="1">
                  <c:v>Core EBITDA Margin</c:v>
                </c:pt>
              </c:strCache>
            </c:strRef>
          </c:cat>
          <c:val>
            <c:numRef>
              <c:f>Sheet1!$C$2:$C$3</c:f>
              <c:numCache>
                <c:formatCode>0.00%</c:formatCode>
                <c:ptCount val="2"/>
                <c:pt idx="0">
                  <c:v>0.11360000000000001</c:v>
                </c:pt>
                <c:pt idx="1">
                  <c:v>7.6499999999999999E-2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E5-4739-A7F1-A40CDD3ADD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0168192"/>
        <c:axId val="180169728"/>
        <c:axId val="141108096"/>
      </c:bar3DChart>
      <c:catAx>
        <c:axId val="180168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169728"/>
        <c:crosses val="autoZero"/>
        <c:auto val="1"/>
        <c:lblAlgn val="ctr"/>
        <c:lblOffset val="100"/>
        <c:noMultiLvlLbl val="0"/>
      </c:catAx>
      <c:valAx>
        <c:axId val="180169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168192"/>
        <c:crosses val="autoZero"/>
        <c:crossBetween val="between"/>
      </c:valAx>
      <c:serAx>
        <c:axId val="141108096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169728"/>
        <c:crosses val="autoZero"/>
      </c:ser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9M ended FY18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5.3091398200640544E-2"/>
                  <c:y val="-4.08087341402013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1DC-48C3-B8FC-6EE14F4EE567}"/>
                </c:ext>
              </c:extLst>
            </c:dLbl>
            <c:dLbl>
              <c:idx val="1"/>
              <c:layout>
                <c:manualLayout>
                  <c:x val="0.20904738041502216"/>
                  <c:y val="4.08087341402013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1DC-48C3-B8FC-6EE14F4EE5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PAT</c:v>
                </c:pt>
                <c:pt idx="1">
                  <c:v>Core EBITDA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171.55</c:v>
                </c:pt>
                <c:pt idx="1">
                  <c:v>145.46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59-4976-9D34-0EC1130814F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9M ended FY19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9.2909946851120959E-2"/>
                  <c:y val="-1.36029113800671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1DC-48C3-B8FC-6EE14F4EE567}"/>
                </c:ext>
              </c:extLst>
            </c:dLbl>
            <c:dLbl>
              <c:idx val="1"/>
              <c:layout>
                <c:manualLayout>
                  <c:x val="0.16259240698946167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1DC-48C3-B8FC-6EE14F4EE5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PAT</c:v>
                </c:pt>
                <c:pt idx="1">
                  <c:v>Core EBITDA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349.09</c:v>
                </c:pt>
                <c:pt idx="1">
                  <c:v>220.58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059-4976-9D34-0EC1130814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9860224"/>
        <c:axId val="179861760"/>
        <c:axId val="141097600"/>
      </c:bar3DChart>
      <c:catAx>
        <c:axId val="179860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861760"/>
        <c:crosses val="autoZero"/>
        <c:auto val="1"/>
        <c:lblAlgn val="ctr"/>
        <c:lblOffset val="100"/>
        <c:noMultiLvlLbl val="0"/>
      </c:catAx>
      <c:valAx>
        <c:axId val="179861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860224"/>
        <c:crosses val="autoZero"/>
        <c:crossBetween val="between"/>
      </c:valAx>
      <c:serAx>
        <c:axId val="14109760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861760"/>
        <c:crosses val="autoZero"/>
      </c:ser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Operating Revenue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Q3 FY18</c:v>
                </c:pt>
                <c:pt idx="1">
                  <c:v>Q3 FY19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908.59</c:v>
                </c:pt>
                <c:pt idx="1">
                  <c:v>1215.8900000000001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8B-4F07-9495-A79CD0E591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shape val="box"/>
        <c:axId val="179882240"/>
        <c:axId val="141373440"/>
        <c:axId val="0"/>
      </c:bar3DChart>
      <c:catAx>
        <c:axId val="179882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1373440"/>
        <c:crosses val="autoZero"/>
        <c:auto val="1"/>
        <c:lblAlgn val="ctr"/>
        <c:lblOffset val="100"/>
        <c:noMultiLvlLbl val="0"/>
      </c:catAx>
      <c:valAx>
        <c:axId val="141373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882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Revenue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t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Q3 FY18</c:v>
                </c:pt>
                <c:pt idx="1">
                  <c:v>Q3 FY19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963.77</c:v>
                </c:pt>
                <c:pt idx="1">
                  <c:v>1255.6500000000001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3C-4046-89D7-8E89CDEE8B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shape val="box"/>
        <c:axId val="141325440"/>
        <c:axId val="141326976"/>
        <c:axId val="0"/>
      </c:bar3DChart>
      <c:catAx>
        <c:axId val="141325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1326976"/>
        <c:crosses val="autoZero"/>
        <c:auto val="1"/>
        <c:lblAlgn val="ctr"/>
        <c:lblOffset val="100"/>
        <c:noMultiLvlLbl val="0"/>
      </c:catAx>
      <c:valAx>
        <c:axId val="141326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1325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5"/>
          </a:xfrm>
          <a:prstGeom prst="rect">
            <a:avLst/>
          </a:prstGeom>
        </p:spPr>
        <p:txBody>
          <a:bodyPr vert="horz" lIns="92440" tIns="46220" rIns="92440" bIns="462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6435"/>
          </a:xfrm>
          <a:prstGeom prst="rect">
            <a:avLst/>
          </a:prstGeom>
        </p:spPr>
        <p:txBody>
          <a:bodyPr vert="horz" lIns="92440" tIns="46220" rIns="92440" bIns="46220" rtlCol="0"/>
          <a:lstStyle>
            <a:lvl1pPr algn="r">
              <a:defRPr sz="1200"/>
            </a:lvl1pPr>
          </a:lstStyle>
          <a:p>
            <a:fld id="{5F8CC3BA-AA7A-4790-9479-56DBD18482AD}" type="datetimeFigureOut">
              <a:rPr lang="en-IN" smtClean="0"/>
              <a:t>08-02-2019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0" tIns="46220" rIns="92440" bIns="462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0" tIns="46220" rIns="92440" bIns="46220" rtlCol="0" anchor="b"/>
          <a:lstStyle>
            <a:lvl1pPr algn="r">
              <a:defRPr sz="1200"/>
            </a:lvl1pPr>
          </a:lstStyle>
          <a:p>
            <a:fld id="{D79A1BD2-1239-4BB3-886B-B5D3D85AFE8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3349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5"/>
          </a:xfrm>
          <a:prstGeom prst="rect">
            <a:avLst/>
          </a:prstGeom>
        </p:spPr>
        <p:txBody>
          <a:bodyPr vert="horz" lIns="92440" tIns="46220" rIns="92440" bIns="462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6435"/>
          </a:xfrm>
          <a:prstGeom prst="rect">
            <a:avLst/>
          </a:prstGeom>
        </p:spPr>
        <p:txBody>
          <a:bodyPr vert="horz" lIns="92440" tIns="46220" rIns="92440" bIns="46220" rtlCol="0"/>
          <a:lstStyle>
            <a:lvl1pPr algn="r">
              <a:defRPr sz="1200"/>
            </a:lvl1pPr>
          </a:lstStyle>
          <a:p>
            <a:fld id="{A46D0D54-822C-4E41-94F2-CFCC13B01128}" type="datetimeFigureOut">
              <a:rPr lang="en-IN" smtClean="0"/>
              <a:t>08-02-2019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62050"/>
            <a:ext cx="4179887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0" tIns="46220" rIns="92440" bIns="462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vert="horz" lIns="92440" tIns="46220" rIns="92440" bIns="462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0" tIns="46220" rIns="92440" bIns="462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0" tIns="46220" rIns="92440" bIns="46220" rtlCol="0" anchor="b"/>
          <a:lstStyle>
            <a:lvl1pPr algn="r">
              <a:defRPr sz="1200"/>
            </a:lvl1pPr>
          </a:lstStyle>
          <a:p>
            <a:fld id="{94251CF8-2015-4327-A68E-AA0DF65B40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68272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50963" y="1162050"/>
            <a:ext cx="4179887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51CF8-2015-4327-A68E-AA0DF65B4027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746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C01FB0-C85B-4460-92E4-D62F52AF4EB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539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6208894"/>
            <a:ext cx="9144000" cy="649106"/>
            <a:chOff x="0" y="6208894"/>
            <a:chExt cx="12192000" cy="649106"/>
          </a:xfrm>
        </p:grpSpPr>
        <p:sp>
          <p:nvSpPr>
            <p:cNvPr id="2" name="Rectangle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Straight Connector 4"/>
          <p:cNvCxnSpPr/>
          <p:nvPr/>
        </p:nvCxnSpPr>
        <p:spPr>
          <a:xfrm flipV="1">
            <a:off x="2286" y="5937956"/>
            <a:ext cx="618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286" y="5937956"/>
            <a:ext cx="618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2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34290" indent="0" algn="r">
              <a:buNone/>
              <a:defRPr>
                <a:solidFill>
                  <a:schemeClr val="tx1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6F63-59EE-4960-B62E-2E613047FABD}" type="datetimeFigureOut">
              <a:rPr lang="en-IN" smtClean="0"/>
              <a:t>08-02-2019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569D-2B2F-4DDF-B4DE-7643931F50DD}" type="slidenum">
              <a:rPr lang="en-IN" smtClean="0"/>
              <a:t>‹#›</a:t>
            </a:fld>
            <a:endParaRPr lang="en-IN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39" y="132956"/>
            <a:ext cx="2253342" cy="751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2968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6F63-59EE-4960-B62E-2E613047FABD}" type="datetimeFigureOut">
              <a:rPr lang="en-IN" smtClean="0"/>
              <a:t>08-02-2019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569D-2B2F-4DDF-B4DE-7643931F50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9328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6F63-59EE-4960-B62E-2E613047FABD}" type="datetimeFigureOut">
              <a:rPr lang="en-IN" smtClean="0"/>
              <a:t>08-02-2019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569D-2B2F-4DDF-B4DE-7643931F50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42740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6F63-59EE-4960-B62E-2E613047FABD}" type="datetimeFigureOut">
              <a:rPr lang="en-IN" smtClean="0"/>
              <a:t>08-02-2019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569D-2B2F-4DDF-B4DE-7643931F50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9256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6F63-59EE-4960-B62E-2E613047FABD}" type="datetimeFigureOut">
              <a:rPr lang="en-IN" smtClean="0"/>
              <a:t>08-02-2019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569D-2B2F-4DDF-B4DE-7643931F50DD}" type="slidenum">
              <a:rPr lang="en-IN" smtClean="0"/>
              <a:t>‹#›</a:t>
            </a:fld>
            <a:endParaRPr lang="en-IN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23" y="71773"/>
            <a:ext cx="1896945" cy="632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731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2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1650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6F63-59EE-4960-B62E-2E613047FABD}" type="datetimeFigureOut">
              <a:rPr lang="en-IN" smtClean="0"/>
              <a:t>08-02-2019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569D-2B2F-4DDF-B4DE-7643931F50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6073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195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195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6F63-59EE-4960-B62E-2E613047FABD}" type="datetimeFigureOut">
              <a:rPr lang="en-IN" smtClean="0"/>
              <a:t>08-02-2019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569D-2B2F-4DDF-B4DE-7643931F50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96969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18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59759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18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14600"/>
            <a:ext cx="4041775" cy="3845720"/>
          </a:xfrm>
        </p:spPr>
        <p:txBody>
          <a:bodyPr tIns="0"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6F63-59EE-4960-B62E-2E613047FABD}" type="datetimeFigureOut">
              <a:rPr lang="en-IN" smtClean="0"/>
              <a:t>08-02-2019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569D-2B2F-4DDF-B4DE-7643931F50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0669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375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6F63-59EE-4960-B62E-2E613047FABD}" type="datetimeFigureOut">
              <a:rPr lang="en-IN" smtClean="0"/>
              <a:t>08-02-2019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569D-2B2F-4DDF-B4DE-7643931F50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8590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6F63-59EE-4960-B62E-2E613047FABD}" type="datetimeFigureOut">
              <a:rPr lang="en-IN" smtClean="0"/>
              <a:t>08-02-2019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569D-2B2F-4DDF-B4DE-7643931F50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18103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195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100"/>
            </a:lvl1pPr>
            <a:lvl2pPr>
              <a:defRPr sz="1950"/>
            </a:lvl2pPr>
            <a:lvl3pPr>
              <a:defRPr sz="1800"/>
            </a:lvl3pPr>
            <a:lvl4pPr>
              <a:defRPr sz="1500"/>
            </a:lvl4pPr>
            <a:lvl5pPr>
              <a:defRPr sz="135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050"/>
            </a:lvl1pPr>
            <a:lvl2pPr indent="0" algn="l">
              <a:buNone/>
              <a:defRPr sz="900"/>
            </a:lvl2pPr>
            <a:lvl3pPr indent="0" algn="l">
              <a:buNone/>
              <a:defRPr sz="750"/>
            </a:lvl3pPr>
            <a:lvl4pPr indent="0" algn="l">
              <a:buNone/>
              <a:defRPr sz="675"/>
            </a:lvl4pPr>
            <a:lvl5pPr indent="0" algn="l">
              <a:buNone/>
              <a:defRPr sz="675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6F63-59EE-4960-B62E-2E613047FABD}" type="datetimeFigureOut">
              <a:rPr lang="en-IN" smtClean="0"/>
              <a:t>08-02-2019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569D-2B2F-4DDF-B4DE-7643931F50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67449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8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15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24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188"/>
              </a:spcBef>
              <a:buFontTx/>
              <a:buNone/>
              <a:defRPr sz="975"/>
            </a:lvl1pPr>
            <a:lvl2pPr>
              <a:defRPr sz="900"/>
            </a:lvl2pPr>
            <a:lvl3pPr>
              <a:defRPr sz="750"/>
            </a:lvl3pPr>
            <a:lvl4pPr>
              <a:defRPr sz="675"/>
            </a:lvl4pPr>
            <a:lvl5pPr>
              <a:defRPr sz="675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6F63-59EE-4960-B62E-2E613047FABD}" type="datetimeFigureOut">
              <a:rPr lang="en-IN" smtClean="0"/>
              <a:t>08-02-2019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2"/>
            <a:ext cx="609600" cy="365125"/>
          </a:xfrm>
        </p:spPr>
        <p:txBody>
          <a:bodyPr/>
          <a:lstStyle/>
          <a:p>
            <a:fld id="{D2BB569D-2B2F-4DDF-B4DE-7643931F50DD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pPr marL="0" algn="l" rtl="0" eaLnBrk="1" latinLnBrk="0" hangingPunct="1"/>
            <a:endParaRPr kumimoji="0" lang="en-US" sz="135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7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pPr marL="0" algn="l" rtl="0" eaLnBrk="1" latinLnBrk="0" hangingPunct="1"/>
            <a:endParaRPr kumimoji="0" lang="en-US" sz="135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2360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5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21771" y="-7144"/>
            <a:ext cx="9180548" cy="6879658"/>
            <a:chOff x="0" y="-21658"/>
            <a:chExt cx="12240731" cy="6879658"/>
          </a:xfrm>
        </p:grpSpPr>
        <p:sp>
          <p:nvSpPr>
            <p:cNvPr id="26" name="Rectangle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35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35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Freeform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350"/>
                </a:p>
              </p:txBody>
            </p:sp>
            <p:sp>
              <p:nvSpPr>
                <p:cNvPr id="33" name="Freeform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350"/>
                </a:p>
              </p:txBody>
            </p:sp>
          </p:grpSp>
        </p:grpSp>
      </p:grp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825">
                <a:solidFill>
                  <a:schemeClr val="tx1"/>
                </a:solidFill>
              </a:defRPr>
            </a:lvl1pPr>
          </a:lstStyle>
          <a:p>
            <a:fld id="{F4CC6F63-59EE-4960-B62E-2E613047FABD}" type="datetimeFigureOut">
              <a:rPr lang="en-IN" smtClean="0"/>
              <a:t>08-02-2019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2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825">
                <a:solidFill>
                  <a:schemeClr val="tx1"/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2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825">
                <a:solidFill>
                  <a:schemeClr val="tx1"/>
                </a:solidFill>
              </a:defRPr>
            </a:lvl1pPr>
          </a:lstStyle>
          <a:p>
            <a:fld id="{D2BB569D-2B2F-4DDF-B4DE-7643931F50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45522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75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05740" indent="-20574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indent="-185166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5166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891540" indent="-157734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57734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303020" indent="-157734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indent="-13716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645920" indent="-137160" algn="l" rtl="0" eaLnBrk="1" latinLnBrk="0" hangingPunct="1">
        <a:spcBef>
          <a:spcPct val="20000"/>
        </a:spcBef>
        <a:buClr>
          <a:schemeClr val="tx2"/>
        </a:buClr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7145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0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5285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66608" y="2183701"/>
            <a:ext cx="72210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IN" sz="3200" b="1" dirty="0">
              <a:solidFill>
                <a:schemeClr val="accent4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Results</a:t>
            </a:r>
          </a:p>
          <a:p>
            <a:pPr algn="ctr"/>
            <a:r>
              <a:rPr lang="en-IN" sz="32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Nine Months Ended December, 2018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278906" y="309282"/>
            <a:ext cx="2030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137" y="73930"/>
            <a:ext cx="1896945" cy="632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201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1490"/>
            <a:ext cx="8229600" cy="638575"/>
          </a:xfrm>
        </p:spPr>
        <p:txBody>
          <a:bodyPr>
            <a:normAutofit/>
          </a:bodyPr>
          <a:lstStyle/>
          <a:p>
            <a:pPr algn="ctr"/>
            <a:r>
              <a:rPr lang="en-IN" sz="3200" b="1" dirty="0" smtClean="0"/>
              <a:t>Revenue (Standalone) 9 months</a:t>
            </a:r>
            <a:endParaRPr lang="en-IN" sz="32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5645723"/>
              </p:ext>
            </p:extLst>
          </p:nvPr>
        </p:nvGraphicFramePr>
        <p:xfrm>
          <a:off x="457200" y="1435363"/>
          <a:ext cx="4253695" cy="2905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4130505067"/>
              </p:ext>
            </p:extLst>
          </p:nvPr>
        </p:nvGraphicFramePr>
        <p:xfrm>
          <a:off x="4988688" y="1435362"/>
          <a:ext cx="3958542" cy="29051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202503"/>
              </p:ext>
            </p:extLst>
          </p:nvPr>
        </p:nvGraphicFramePr>
        <p:xfrm>
          <a:off x="605742" y="4672635"/>
          <a:ext cx="7932516" cy="137550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932516">
                  <a:extLst>
                    <a:ext uri="{9D8B030D-6E8A-4147-A177-3AD203B41FA5}">
                      <a16:colId xmlns:a16="http://schemas.microsoft.com/office/drawing/2014/main" val="837561546"/>
                    </a:ext>
                  </a:extLst>
                </a:gridCol>
              </a:tblGrid>
              <a:tr h="367711">
                <a:tc>
                  <a:txBody>
                    <a:bodyPr/>
                    <a:lstStyle/>
                    <a:p>
                      <a:r>
                        <a:rPr lang="en-IN" b="0" dirty="0" smtClean="0">
                          <a:solidFill>
                            <a:schemeClr val="tx1"/>
                          </a:solidFill>
                        </a:rPr>
                        <a:t>- Operating Revenue increased by </a:t>
                      </a:r>
                      <a:r>
                        <a:rPr lang="en-IN" b="0" baseline="0" dirty="0" smtClean="0">
                          <a:solidFill>
                            <a:schemeClr val="tx1"/>
                          </a:solidFill>
                        </a:rPr>
                        <a:t> 20.42</a:t>
                      </a:r>
                      <a:r>
                        <a:rPr lang="en-IN" b="0" dirty="0" smtClean="0">
                          <a:solidFill>
                            <a:schemeClr val="tx1"/>
                          </a:solidFill>
                        </a:rPr>
                        <a:t>% over corresponding nine</a:t>
                      </a:r>
                      <a:r>
                        <a:rPr lang="en-IN" b="0" baseline="0" dirty="0" smtClean="0">
                          <a:solidFill>
                            <a:schemeClr val="tx1"/>
                          </a:solidFill>
                        </a:rPr>
                        <a:t> months</a:t>
                      </a:r>
                      <a:r>
                        <a:rPr lang="en-IN" b="0" dirty="0" smtClean="0">
                          <a:solidFill>
                            <a:schemeClr val="tx1"/>
                          </a:solidFill>
                        </a:rPr>
                        <a:t> ended FY18.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7043493"/>
                  </a:ext>
                </a:extLst>
              </a:tr>
              <a:tr h="367711">
                <a:tc>
                  <a:txBody>
                    <a:bodyPr/>
                    <a:lstStyle/>
                    <a:p>
                      <a:r>
                        <a:rPr lang="en-IN" b="0" dirty="0" smtClean="0">
                          <a:solidFill>
                            <a:schemeClr val="tx1"/>
                          </a:solidFill>
                        </a:rPr>
                        <a:t>- O</a:t>
                      </a:r>
                      <a:r>
                        <a:rPr lang="en-IN" b="0" baseline="0" dirty="0" smtClean="0">
                          <a:solidFill>
                            <a:schemeClr val="tx1"/>
                          </a:solidFill>
                        </a:rPr>
                        <a:t>perational revenue contributed by Railways is 84%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3037865"/>
                  </a:ext>
                </a:extLst>
              </a:tr>
              <a:tr h="3677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b="0" dirty="0" smtClean="0">
                          <a:solidFill>
                            <a:schemeClr val="tx1"/>
                          </a:solidFill>
                        </a:rPr>
                        <a:t>- O</a:t>
                      </a:r>
                      <a:r>
                        <a:rPr lang="en-IN" b="0" baseline="0" dirty="0" smtClean="0">
                          <a:solidFill>
                            <a:schemeClr val="tx1"/>
                          </a:solidFill>
                        </a:rPr>
                        <a:t>perational revenue contributed by Highways is 12%</a:t>
                      </a:r>
                      <a:endParaRPr lang="en-IN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59103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6630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1490"/>
            <a:ext cx="8229600" cy="638575"/>
          </a:xfrm>
        </p:spPr>
        <p:txBody>
          <a:bodyPr>
            <a:normAutofit/>
          </a:bodyPr>
          <a:lstStyle/>
          <a:p>
            <a:pPr algn="ctr"/>
            <a:r>
              <a:rPr lang="en-IN" sz="3200" b="1" dirty="0" smtClean="0"/>
              <a:t>Core EBITDA &amp; PAT (Standalone) 9 months</a:t>
            </a:r>
            <a:endParaRPr lang="en-IN" sz="3200" b="1" dirty="0"/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1133005772"/>
              </p:ext>
            </p:extLst>
          </p:nvPr>
        </p:nvGraphicFramePr>
        <p:xfrm>
          <a:off x="4861366" y="1423890"/>
          <a:ext cx="3958542" cy="29051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2867846"/>
              </p:ext>
            </p:extLst>
          </p:nvPr>
        </p:nvGraphicFramePr>
        <p:xfrm>
          <a:off x="605742" y="4661061"/>
          <a:ext cx="7932516" cy="164787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932516">
                  <a:extLst>
                    <a:ext uri="{9D8B030D-6E8A-4147-A177-3AD203B41FA5}">
                      <a16:colId xmlns:a16="http://schemas.microsoft.com/office/drawing/2014/main" val="837561546"/>
                    </a:ext>
                  </a:extLst>
                </a:gridCol>
              </a:tblGrid>
              <a:tr h="367711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b="0" dirty="0" smtClean="0">
                          <a:solidFill>
                            <a:schemeClr val="tx1"/>
                          </a:solidFill>
                        </a:rPr>
                        <a:t>- Core EBITDA margin increased to</a:t>
                      </a:r>
                      <a:r>
                        <a:rPr lang="en-IN" b="0" baseline="0" dirty="0" smtClean="0">
                          <a:solidFill>
                            <a:schemeClr val="tx1"/>
                          </a:solidFill>
                        </a:rPr>
                        <a:t> 7.65</a:t>
                      </a:r>
                      <a:r>
                        <a:rPr lang="en-IN" b="0" dirty="0" smtClean="0">
                          <a:solidFill>
                            <a:schemeClr val="tx1"/>
                          </a:solidFill>
                        </a:rPr>
                        <a:t>% from</a:t>
                      </a:r>
                      <a:r>
                        <a:rPr lang="en-IN" b="0" baseline="0" dirty="0" smtClean="0">
                          <a:solidFill>
                            <a:schemeClr val="tx1"/>
                          </a:solidFill>
                        </a:rPr>
                        <a:t> 6.08</a:t>
                      </a:r>
                      <a:r>
                        <a:rPr lang="en-IN" b="0" dirty="0" smtClean="0">
                          <a:solidFill>
                            <a:schemeClr val="tx1"/>
                          </a:solidFill>
                        </a:rPr>
                        <a:t>% over corresponding period FY18.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7043493"/>
                  </a:ext>
                </a:extLst>
              </a:tr>
              <a:tr h="367711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b="0" dirty="0" smtClean="0">
                          <a:solidFill>
                            <a:schemeClr val="tx1"/>
                          </a:solidFill>
                        </a:rPr>
                        <a:t>- PAT margin increased to </a:t>
                      </a:r>
                      <a:r>
                        <a:rPr lang="en-IN" b="0" baseline="0" dirty="0" smtClean="0">
                          <a:solidFill>
                            <a:schemeClr val="tx1"/>
                          </a:solidFill>
                        </a:rPr>
                        <a:t> 11.36</a:t>
                      </a:r>
                      <a:r>
                        <a:rPr lang="en-IN" b="0" dirty="0" smtClean="0">
                          <a:solidFill>
                            <a:schemeClr val="tx1"/>
                          </a:solidFill>
                        </a:rPr>
                        <a:t>% from </a:t>
                      </a:r>
                      <a:r>
                        <a:rPr lang="en-IN" b="0" baseline="0" dirty="0" smtClean="0">
                          <a:solidFill>
                            <a:schemeClr val="tx1"/>
                          </a:solidFill>
                        </a:rPr>
                        <a:t> 6.73</a:t>
                      </a:r>
                      <a:r>
                        <a:rPr lang="en-IN" b="0" dirty="0" smtClean="0">
                          <a:solidFill>
                            <a:schemeClr val="tx1"/>
                          </a:solidFill>
                        </a:rPr>
                        <a:t>% over corresponding period FY18.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3037865"/>
                  </a:ext>
                </a:extLst>
              </a:tr>
              <a:tr h="367711">
                <a:tc>
                  <a:txBody>
                    <a:bodyPr/>
                    <a:lstStyle/>
                    <a:p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5910374"/>
                  </a:ext>
                </a:extLst>
              </a:tr>
            </a:tbl>
          </a:graphicData>
        </a:graphic>
      </p:graphicFrame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7262319"/>
              </p:ext>
            </p:extLst>
          </p:nvPr>
        </p:nvGraphicFramePr>
        <p:xfrm>
          <a:off x="605742" y="1458818"/>
          <a:ext cx="3827362" cy="28008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17652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372" y="213745"/>
            <a:ext cx="8229600" cy="1175217"/>
          </a:xfrm>
        </p:spPr>
        <p:txBody>
          <a:bodyPr>
            <a:normAutofit/>
          </a:bodyPr>
          <a:lstStyle/>
          <a:p>
            <a:pPr algn="ctr"/>
            <a:r>
              <a:rPr lang="en-IN" sz="3200" b="1" dirty="0" smtClean="0"/>
              <a:t>Financial Summary 9 months</a:t>
            </a:r>
            <a:endParaRPr lang="en-IN" sz="32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3361330"/>
              </p:ext>
            </p:extLst>
          </p:nvPr>
        </p:nvGraphicFramePr>
        <p:xfrm>
          <a:off x="561372" y="1696739"/>
          <a:ext cx="8107463" cy="52120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72137">
                  <a:extLst>
                    <a:ext uri="{9D8B030D-6E8A-4147-A177-3AD203B41FA5}">
                      <a16:colId xmlns:a16="http://schemas.microsoft.com/office/drawing/2014/main" val="3491572688"/>
                    </a:ext>
                  </a:extLst>
                </a:gridCol>
                <a:gridCol w="1782501">
                  <a:extLst>
                    <a:ext uri="{9D8B030D-6E8A-4147-A177-3AD203B41FA5}">
                      <a16:colId xmlns:a16="http://schemas.microsoft.com/office/drawing/2014/main" val="647029114"/>
                    </a:ext>
                  </a:extLst>
                </a:gridCol>
                <a:gridCol w="1504709">
                  <a:extLst>
                    <a:ext uri="{9D8B030D-6E8A-4147-A177-3AD203B41FA5}">
                      <a16:colId xmlns:a16="http://schemas.microsoft.com/office/drawing/2014/main" val="3804572880"/>
                    </a:ext>
                  </a:extLst>
                </a:gridCol>
                <a:gridCol w="2048116">
                  <a:extLst>
                    <a:ext uri="{9D8B030D-6E8A-4147-A177-3AD203B41FA5}">
                      <a16:colId xmlns:a16="http://schemas.microsoft.com/office/drawing/2014/main" val="3821490715"/>
                    </a:ext>
                  </a:extLst>
                </a:gridCol>
              </a:tblGrid>
              <a:tr h="614822">
                <a:tc rowSpan="2">
                  <a:txBody>
                    <a:bodyPr/>
                    <a:lstStyle/>
                    <a:p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Particulars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For Nine months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Increase/</a:t>
                      </a:r>
                    </a:p>
                    <a:p>
                      <a:pPr algn="ctr"/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(Decrease) (%)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6564117"/>
                  </a:ext>
                </a:extLst>
              </a:tr>
              <a:tr h="351327"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/>
                        <a:t>2018-19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/>
                        <a:t>2017-18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0395893"/>
                  </a:ext>
                </a:extLst>
              </a:tr>
              <a:tr h="351327">
                <a:tc>
                  <a:txBody>
                    <a:bodyPr/>
                    <a:lstStyle/>
                    <a:p>
                      <a:r>
                        <a:rPr lang="en-IN" dirty="0" smtClean="0"/>
                        <a:t>Operating Revenue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2882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2393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20.42%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9888229"/>
                  </a:ext>
                </a:extLst>
              </a:tr>
              <a:tr h="355297">
                <a:tc>
                  <a:txBody>
                    <a:bodyPr/>
                    <a:lstStyle/>
                    <a:p>
                      <a:r>
                        <a:rPr lang="en-IN" dirty="0" smtClean="0"/>
                        <a:t>Total Revenue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3073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dirty="0" smtClean="0"/>
                        <a:t>2548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20.63%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851862"/>
                  </a:ext>
                </a:extLst>
              </a:tr>
              <a:tr h="355297">
                <a:tc>
                  <a:txBody>
                    <a:bodyPr/>
                    <a:lstStyle/>
                    <a:p>
                      <a:r>
                        <a:rPr lang="en-IN" dirty="0" smtClean="0"/>
                        <a:t>Core</a:t>
                      </a:r>
                      <a:r>
                        <a:rPr lang="en-IN" baseline="0" dirty="0" smtClean="0"/>
                        <a:t> </a:t>
                      </a:r>
                      <a:r>
                        <a:rPr lang="en-IN" dirty="0" smtClean="0"/>
                        <a:t>EBITDA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221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dirty="0" smtClean="0"/>
                        <a:t>145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52.41%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8048703"/>
                  </a:ext>
                </a:extLst>
              </a:tr>
              <a:tr h="355297">
                <a:tc>
                  <a:txBody>
                    <a:bodyPr/>
                    <a:lstStyle/>
                    <a:p>
                      <a:r>
                        <a:rPr lang="en-IN" dirty="0" smtClean="0"/>
                        <a:t>Core EBITDA Margin (%)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7.65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dirty="0" smtClean="0"/>
                        <a:t>6.08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1.57%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717520"/>
                  </a:ext>
                </a:extLst>
              </a:tr>
              <a:tr h="355297">
                <a:tc>
                  <a:txBody>
                    <a:bodyPr/>
                    <a:lstStyle/>
                    <a:p>
                      <a:r>
                        <a:rPr lang="en-IN" dirty="0" smtClean="0"/>
                        <a:t>PBT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392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dirty="0" smtClean="0"/>
                        <a:t>238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64.70%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8619167"/>
                  </a:ext>
                </a:extLst>
              </a:tr>
              <a:tr h="355297">
                <a:tc>
                  <a:txBody>
                    <a:bodyPr/>
                    <a:lstStyle/>
                    <a:p>
                      <a:r>
                        <a:rPr lang="en-IN" dirty="0" smtClean="0"/>
                        <a:t>PAT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349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dirty="0" smtClean="0"/>
                        <a:t>172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102.91%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1100265"/>
                  </a:ext>
                </a:extLst>
              </a:tr>
              <a:tr h="355297">
                <a:tc>
                  <a:txBody>
                    <a:bodyPr/>
                    <a:lstStyle/>
                    <a:p>
                      <a:r>
                        <a:rPr lang="en-IN" dirty="0" smtClean="0"/>
                        <a:t>PAT Margin (%)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11.36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dirty="0" smtClean="0"/>
                        <a:t>6.73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4.63%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8495122"/>
                  </a:ext>
                </a:extLst>
              </a:tr>
              <a:tr h="355297">
                <a:tc>
                  <a:txBody>
                    <a:bodyPr/>
                    <a:lstStyle/>
                    <a:p>
                      <a:r>
                        <a:rPr lang="en-IN" dirty="0" smtClean="0"/>
                        <a:t>EPS (In Rupees)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37.12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dirty="0" smtClean="0"/>
                        <a:t>17.35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4072759"/>
                  </a:ext>
                </a:extLst>
              </a:tr>
              <a:tr h="878317">
                <a:tc gridSpan="4"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IN" dirty="0" smtClean="0"/>
                        <a:t>Above figures are on standalone basis.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IN" dirty="0" smtClean="0"/>
                        <a:t>Statutory</a:t>
                      </a:r>
                      <a:r>
                        <a:rPr lang="en-IN" baseline="0" dirty="0" smtClean="0"/>
                        <a:t> Auditor has carried out limited review of financials for nine months ended December 2018.</a:t>
                      </a:r>
                      <a:endParaRPr lang="en-IN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099393"/>
                  </a:ext>
                </a:extLst>
              </a:tr>
              <a:tr h="355297">
                <a:tc gridSpan="4"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909699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349924" y="1388962"/>
            <a:ext cx="1318911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IN" sz="1400" dirty="0" smtClean="0"/>
              <a:t>(</a:t>
            </a:r>
            <a:r>
              <a:rPr lang="en-IN" sz="1400" dirty="0" err="1" smtClean="0"/>
              <a:t>Rs</a:t>
            </a:r>
            <a:r>
              <a:rPr lang="en-IN" sz="1400" dirty="0" smtClean="0"/>
              <a:t>. in Crore)</a:t>
            </a:r>
          </a:p>
        </p:txBody>
      </p:sp>
    </p:spTree>
    <p:extLst>
      <p:ext uri="{BB962C8B-B14F-4D97-AF65-F5344CB8AC3E}">
        <p14:creationId xmlns:p14="http://schemas.microsoft.com/office/powerpoint/2010/main" val="4169371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1490"/>
            <a:ext cx="8229600" cy="638575"/>
          </a:xfrm>
        </p:spPr>
        <p:txBody>
          <a:bodyPr>
            <a:normAutofit fontScale="90000"/>
          </a:bodyPr>
          <a:lstStyle/>
          <a:p>
            <a:pPr algn="ctr"/>
            <a:r>
              <a:rPr lang="en-IN" sz="3200" b="1" dirty="0" smtClean="0"/>
              <a:t>Revenue (Standalone) </a:t>
            </a:r>
            <a:br>
              <a:rPr lang="en-IN" sz="3200" b="1" dirty="0" smtClean="0"/>
            </a:br>
            <a:r>
              <a:rPr lang="en-IN" sz="3200" b="1" dirty="0" smtClean="0"/>
              <a:t>For Q3</a:t>
            </a:r>
            <a:endParaRPr lang="en-IN" sz="32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4641379"/>
              </p:ext>
            </p:extLst>
          </p:nvPr>
        </p:nvGraphicFramePr>
        <p:xfrm>
          <a:off x="457200" y="1435363"/>
          <a:ext cx="4253695" cy="2905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625486952"/>
              </p:ext>
            </p:extLst>
          </p:nvPr>
        </p:nvGraphicFramePr>
        <p:xfrm>
          <a:off x="4988688" y="1435362"/>
          <a:ext cx="3958542" cy="29051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0636942"/>
              </p:ext>
            </p:extLst>
          </p:nvPr>
        </p:nvGraphicFramePr>
        <p:xfrm>
          <a:off x="605742" y="4672635"/>
          <a:ext cx="7932516" cy="137550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932516">
                  <a:extLst>
                    <a:ext uri="{9D8B030D-6E8A-4147-A177-3AD203B41FA5}">
                      <a16:colId xmlns:a16="http://schemas.microsoft.com/office/drawing/2014/main" val="837561546"/>
                    </a:ext>
                  </a:extLst>
                </a:gridCol>
              </a:tblGrid>
              <a:tr h="367711">
                <a:tc>
                  <a:txBody>
                    <a:bodyPr/>
                    <a:lstStyle/>
                    <a:p>
                      <a:r>
                        <a:rPr lang="en-IN" b="0" dirty="0" smtClean="0">
                          <a:solidFill>
                            <a:schemeClr val="tx1"/>
                          </a:solidFill>
                        </a:rPr>
                        <a:t>- Operating Revenue increased by 33.82% over corresponding quarter of FY18.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7043493"/>
                  </a:ext>
                </a:extLst>
              </a:tr>
              <a:tr h="367711">
                <a:tc>
                  <a:txBody>
                    <a:bodyPr/>
                    <a:lstStyle/>
                    <a:p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3037865"/>
                  </a:ext>
                </a:extLst>
              </a:tr>
              <a:tr h="367711">
                <a:tc>
                  <a:txBody>
                    <a:bodyPr/>
                    <a:lstStyle/>
                    <a:p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59103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7111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 bwMode="auto">
          <a:xfrm>
            <a:off x="0" y="685800"/>
            <a:ext cx="9144000" cy="304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US" sz="2000" dirty="0" smtClean="0">
                <a:latin typeface="Arial" charset="0"/>
                <a:cs typeface="Arial" charset="0"/>
              </a:rPr>
              <a:t>Top Five Projects based on Turnover Contribution in FY 2018-19</a:t>
            </a:r>
            <a:endParaRPr lang="en-US" sz="2400" dirty="0">
              <a:latin typeface="Arial" charset="0"/>
              <a:cs typeface="Arial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523999"/>
          <a:ext cx="8229600" cy="46275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5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97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28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702">
                  <a:extLst>
                    <a:ext uri="{9D8B030D-6E8A-4147-A177-3AD203B41FA5}">
                      <a16:colId xmlns:a16="http://schemas.microsoft.com/office/drawing/2014/main" val="428354757"/>
                    </a:ext>
                  </a:extLst>
                </a:gridCol>
                <a:gridCol w="1003610">
                  <a:extLst>
                    <a:ext uri="{9D8B030D-6E8A-4147-A177-3AD203B41FA5}">
                      <a16:colId xmlns:a16="http://schemas.microsoft.com/office/drawing/2014/main" val="3522896742"/>
                    </a:ext>
                  </a:extLst>
                </a:gridCol>
                <a:gridCol w="10036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705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367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41537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Name of the Project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Revised Contract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Actual  T.O.</a:t>
                      </a:r>
                      <a:r>
                        <a:rPr lang="en-US" sz="1400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" pitchFamily="34" charset="0"/>
                          <a:cs typeface="Arial" pitchFamily="34" charset="0"/>
                        </a:rPr>
                        <a:t>upto</a:t>
                      </a:r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31.3.18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Turnover Target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for 2018-19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Turnover Target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upto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Dec. 2018</a:t>
                      </a:r>
                      <a:endParaRPr lang="en-US" sz="1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T.O . Achieved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in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FY 2018-19</a:t>
                      </a:r>
                    </a:p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Upto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Dec’18)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Cumulative T.O.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upto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31.12.2018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Balance Work Load beyond 31.03.2018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241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IN" sz="13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J &amp; K RAIL</a:t>
                      </a:r>
                      <a:r>
                        <a:rPr lang="en-IN" sz="1300" b="0" i="0" u="none" strike="noStrike" kern="1200" baseline="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 PROJECT KATRA-QAZIGUND SECTION</a:t>
                      </a:r>
                      <a:endParaRPr lang="en-IN" sz="13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12287.56</a:t>
                      </a:r>
                      <a:endParaRPr lang="en-US" sz="13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5248.46</a:t>
                      </a:r>
                      <a:endParaRPr lang="en-US" sz="13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IN" sz="1300" b="1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1000.00</a:t>
                      </a:r>
                      <a:endParaRPr lang="en-IN" sz="1300" b="1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IN" sz="1300" b="1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772.09</a:t>
                      </a:r>
                      <a:endParaRPr lang="en-IN" sz="1300" b="1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IN" sz="1300" b="1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706.23</a:t>
                      </a:r>
                      <a:endParaRPr lang="en-IN" sz="1300" b="1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IN" sz="13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5954.69</a:t>
                      </a:r>
                      <a:endParaRPr lang="en-IN" sz="13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IN" sz="13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6171.89</a:t>
                      </a:r>
                      <a:endParaRPr lang="en-IN" sz="13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582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IN" sz="1300" b="0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CHATTISGARH-CERL Const.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1743.13</a:t>
                      </a:r>
                      <a:endParaRPr lang="en-US" sz="13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489.90</a:t>
                      </a:r>
                      <a:endParaRPr lang="en-US" sz="13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IN" sz="1300" b="1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340.00</a:t>
                      </a:r>
                      <a:endParaRPr lang="en-IN" sz="1300" b="1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IN" sz="1300" b="1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199.00</a:t>
                      </a:r>
                      <a:endParaRPr lang="en-IN" sz="1300" b="1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IN" sz="13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en-IN" sz="1300" b="1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241.25       </a:t>
                      </a:r>
                      <a:endParaRPr lang="en-IN" sz="1300" b="1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IN" sz="13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731.15</a:t>
                      </a:r>
                      <a:endParaRPr lang="en-IN" sz="13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IN" sz="13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1011.98</a:t>
                      </a:r>
                      <a:endParaRPr lang="en-IN" sz="13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IN" sz="13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HAJIPUR</a:t>
                      </a:r>
                      <a:r>
                        <a:rPr lang="en-IN" sz="1300" b="0" i="0" u="none" strike="noStrike" kern="1200" baseline="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 BACHWARA</a:t>
                      </a:r>
                      <a:endParaRPr lang="en-IN" sz="13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584.00</a:t>
                      </a:r>
                      <a:endParaRPr lang="en-US" sz="13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73.80</a:t>
                      </a:r>
                      <a:endParaRPr lang="en-US" sz="13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IN" sz="1300" b="1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250.00</a:t>
                      </a:r>
                      <a:endParaRPr lang="en-IN" sz="1300" b="1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IN" sz="1300" b="1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133.00</a:t>
                      </a:r>
                      <a:endParaRPr lang="en-IN" sz="1300" b="1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IN" sz="1300" b="1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146.34</a:t>
                      </a:r>
                      <a:endParaRPr lang="en-IN" sz="1300" b="1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IN" sz="13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220.14</a:t>
                      </a:r>
                      <a:endParaRPr lang="en-IN" sz="13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IN" sz="13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363.86</a:t>
                      </a:r>
                      <a:endParaRPr lang="en-IN" sz="13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IN" sz="13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KHULNA</a:t>
                      </a:r>
                      <a:r>
                        <a:rPr lang="en-IN" sz="1300" b="0" i="0" u="none" strike="noStrike" kern="1200" baseline="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 MONGLA  </a:t>
                      </a:r>
                      <a:endParaRPr lang="en-IN" sz="13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911.16</a:t>
                      </a:r>
                      <a:endParaRPr lang="en-US" sz="13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121.66</a:t>
                      </a:r>
                      <a:endParaRPr lang="en-US" sz="13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IN" sz="1300" b="1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250.00</a:t>
                      </a:r>
                      <a:endParaRPr lang="en-IN" sz="1300" b="1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IN" sz="1300" b="1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150.91</a:t>
                      </a:r>
                      <a:endParaRPr lang="en-IN" sz="1300" b="1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IN" sz="1300" b="1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120.70</a:t>
                      </a:r>
                      <a:endParaRPr lang="en-IN" sz="1300" b="1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IN" sz="13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242.36</a:t>
                      </a:r>
                      <a:endParaRPr lang="en-IN" sz="13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IN" sz="13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668.80</a:t>
                      </a:r>
                      <a:endParaRPr lang="en-IN" sz="13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79292114"/>
                  </a:ext>
                </a:extLst>
              </a:tr>
              <a:tr h="741384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IN" sz="13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DAVANAGERE</a:t>
                      </a:r>
                      <a:r>
                        <a:rPr lang="en-IN" sz="1300" b="0" i="0" u="none" strike="noStrike" kern="1200" baseline="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 HAVERI HIGHWAY</a:t>
                      </a:r>
                      <a:endParaRPr lang="en-IN" sz="13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916.93</a:t>
                      </a:r>
                      <a:endParaRPr lang="en-US" sz="13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-</a:t>
                      </a:r>
                      <a:endParaRPr lang="en-US" sz="13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IN" sz="1300" b="1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360.00</a:t>
                      </a:r>
                      <a:endParaRPr lang="en-IN" sz="1300" b="1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IN" sz="1300" b="1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223.69</a:t>
                      </a:r>
                      <a:endParaRPr lang="en-IN" sz="1300" b="1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IN" sz="1300" b="1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119.27</a:t>
                      </a:r>
                      <a:endParaRPr lang="en-IN" sz="1300" b="1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IN" sz="13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119.27</a:t>
                      </a:r>
                      <a:endParaRPr lang="en-IN" sz="13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IN" sz="13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797.66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536" name="TextBox 4"/>
          <p:cNvSpPr txBox="1">
            <a:spLocks noChangeArrowheads="1"/>
          </p:cNvSpPr>
          <p:nvPr/>
        </p:nvSpPr>
        <p:spPr bwMode="auto">
          <a:xfrm>
            <a:off x="7239000" y="1143000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err="1">
                <a:latin typeface="Calibri" pitchFamily="34" charset="0"/>
              </a:rPr>
              <a:t>Rs</a:t>
            </a:r>
            <a:r>
              <a:rPr lang="en-US" dirty="0">
                <a:latin typeface="Calibri" pitchFamily="34" charset="0"/>
              </a:rPr>
              <a:t>. in </a:t>
            </a:r>
            <a:r>
              <a:rPr lang="en-US" dirty="0" err="1">
                <a:latin typeface="Calibri" pitchFamily="34" charset="0"/>
              </a:rPr>
              <a:t>Crore</a:t>
            </a:r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246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0965"/>
            <a:ext cx="8229600" cy="627001"/>
          </a:xfrm>
        </p:spPr>
        <p:txBody>
          <a:bodyPr>
            <a:normAutofit/>
          </a:bodyPr>
          <a:lstStyle/>
          <a:p>
            <a:pPr algn="ctr"/>
            <a:r>
              <a:rPr lang="en-I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Order Book as on 31.12.2018</a:t>
            </a:r>
            <a:endParaRPr lang="e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4735"/>
            <a:ext cx="8229600" cy="4389120"/>
          </a:xfrm>
        </p:spPr>
        <p:txBody>
          <a:bodyPr/>
          <a:lstStyle/>
          <a:p>
            <a:pPr marL="0" indent="0" algn="ctr">
              <a:buNone/>
            </a:pPr>
            <a:r>
              <a:rPr lang="en-IN" sz="2400" dirty="0" smtClean="0"/>
              <a:t>Segment wise Order Book</a:t>
            </a:r>
            <a:endParaRPr lang="en-IN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4134690"/>
              </p:ext>
            </p:extLst>
          </p:nvPr>
        </p:nvGraphicFramePr>
        <p:xfrm>
          <a:off x="773574" y="1931257"/>
          <a:ext cx="7596852" cy="23491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82593">
                  <a:extLst>
                    <a:ext uri="{9D8B030D-6E8A-4147-A177-3AD203B41FA5}">
                      <a16:colId xmlns:a16="http://schemas.microsoft.com/office/drawing/2014/main" val="1200758759"/>
                    </a:ext>
                  </a:extLst>
                </a:gridCol>
                <a:gridCol w="5023413">
                  <a:extLst>
                    <a:ext uri="{9D8B030D-6E8A-4147-A177-3AD203B41FA5}">
                      <a16:colId xmlns:a16="http://schemas.microsoft.com/office/drawing/2014/main" val="3443646633"/>
                    </a:ext>
                  </a:extLst>
                </a:gridCol>
                <a:gridCol w="1990846">
                  <a:extLst>
                    <a:ext uri="{9D8B030D-6E8A-4147-A177-3AD203B41FA5}">
                      <a16:colId xmlns:a16="http://schemas.microsoft.com/office/drawing/2014/main" val="1175125877"/>
                    </a:ext>
                  </a:extLst>
                </a:gridCol>
              </a:tblGrid>
              <a:tr h="39153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Sl.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Segment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Amount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3971714"/>
                  </a:ext>
                </a:extLst>
              </a:tr>
              <a:tr h="39153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1.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Railway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23,134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7985224"/>
                  </a:ext>
                </a:extLst>
              </a:tr>
              <a:tr h="39153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2.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Electrical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416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6074624"/>
                  </a:ext>
                </a:extLst>
              </a:tr>
              <a:tr h="39153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3.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Buildings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229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5129135"/>
                  </a:ext>
                </a:extLst>
              </a:tr>
              <a:tr h="39153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4.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Road</a:t>
                      </a:r>
                      <a:r>
                        <a:rPr lang="en-IN" baseline="0" dirty="0" smtClean="0">
                          <a:solidFill>
                            <a:schemeClr val="tx1"/>
                          </a:solidFill>
                        </a:rPr>
                        <a:t> &amp; Highways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2,307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826436"/>
                  </a:ext>
                </a:extLst>
              </a:tr>
              <a:tr h="391530">
                <a:tc>
                  <a:txBody>
                    <a:bodyPr/>
                    <a:lstStyle/>
                    <a:p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b="1" dirty="0" smtClean="0">
                          <a:solidFill>
                            <a:schemeClr val="tx1"/>
                          </a:solidFill>
                        </a:rPr>
                        <a:t>26,086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8964665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051515" y="1581078"/>
            <a:ext cx="1318911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IN" sz="1400" dirty="0" smtClean="0"/>
              <a:t>(</a:t>
            </a:r>
            <a:r>
              <a:rPr lang="en-IN" sz="1400" dirty="0" err="1" smtClean="0"/>
              <a:t>Rs</a:t>
            </a:r>
            <a:r>
              <a:rPr lang="en-IN" sz="1400" dirty="0" smtClean="0"/>
              <a:t>. in Crore)</a:t>
            </a:r>
          </a:p>
        </p:txBody>
      </p:sp>
    </p:spTree>
    <p:extLst>
      <p:ext uri="{BB962C8B-B14F-4D97-AF65-F5344CB8AC3E}">
        <p14:creationId xmlns:p14="http://schemas.microsoft.com/office/powerpoint/2010/main" val="84847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5423"/>
            <a:ext cx="8229600" cy="5329177"/>
          </a:xfrm>
        </p:spPr>
        <p:txBody>
          <a:bodyPr/>
          <a:lstStyle/>
          <a:p>
            <a:pPr marL="0" indent="0" algn="ctr">
              <a:buNone/>
            </a:pPr>
            <a:endParaRPr lang="en-IN" dirty="0" smtClean="0"/>
          </a:p>
          <a:p>
            <a:pPr marL="0" indent="0" algn="ctr">
              <a:buNone/>
            </a:pPr>
            <a:endParaRPr lang="en-IN" dirty="0"/>
          </a:p>
          <a:p>
            <a:pPr marL="0" indent="0" algn="ctr">
              <a:buNone/>
            </a:pPr>
            <a:endParaRPr lang="en-IN" dirty="0" smtClean="0"/>
          </a:p>
          <a:p>
            <a:pPr marL="0" indent="0" algn="ctr">
              <a:buNone/>
            </a:pPr>
            <a:endParaRPr lang="en-IN" dirty="0"/>
          </a:p>
          <a:p>
            <a:pPr marL="0" indent="0" algn="ctr">
              <a:buNone/>
            </a:pPr>
            <a:endParaRPr lang="en-IN" dirty="0" smtClean="0"/>
          </a:p>
          <a:p>
            <a:pPr marL="0" indent="0" algn="ctr">
              <a:buNone/>
            </a:pPr>
            <a:endParaRPr lang="en-IN" dirty="0"/>
          </a:p>
          <a:p>
            <a:pPr marL="0" indent="0" algn="ctr">
              <a:buNone/>
            </a:pPr>
            <a:r>
              <a:rPr lang="en-IN" sz="4400" b="1" i="1" dirty="0" smtClean="0">
                <a:solidFill>
                  <a:schemeClr val="accent1">
                    <a:lumMod val="75000"/>
                  </a:schemeClr>
                </a:solidFill>
              </a:rPr>
              <a:t>Thank You</a:t>
            </a:r>
            <a:endParaRPr lang="en-IN" sz="44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538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 on brainstorming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entury Gothic-Palatino Linotyp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 brainstorming presentation.potx" id="{DE77CA07-3D7A-4CF2-AF02-587F794CB3CB}" vid="{13C2A94F-C0A1-4622-B71C-29A3B00D5E0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Creativity Session</Template>
  <TotalTime>851</TotalTime>
  <Words>358</Words>
  <Application>Microsoft Office PowerPoint</Application>
  <PresentationFormat>On-screen Show (4:3)</PresentationFormat>
  <Paragraphs>137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Century Gothic</vt:lpstr>
      <vt:lpstr>Palatino Linotype</vt:lpstr>
      <vt:lpstr>Times New Roman</vt:lpstr>
      <vt:lpstr>Wingdings 2</vt:lpstr>
      <vt:lpstr>Presentation on brainstorming</vt:lpstr>
      <vt:lpstr>PowerPoint Presentation</vt:lpstr>
      <vt:lpstr>Revenue (Standalone) 9 months</vt:lpstr>
      <vt:lpstr>Core EBITDA &amp; PAT (Standalone) 9 months</vt:lpstr>
      <vt:lpstr>Financial Summary 9 months</vt:lpstr>
      <vt:lpstr>Revenue (Standalone)  For Q3</vt:lpstr>
      <vt:lpstr>Top Five Projects based on Turnover Contribution in FY 2018-19</vt:lpstr>
      <vt:lpstr>Order Book as on 31.12.2018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131</cp:revision>
  <cp:lastPrinted>2019-02-07T03:49:37Z</cp:lastPrinted>
  <dcterms:created xsi:type="dcterms:W3CDTF">2019-01-29T10:48:27Z</dcterms:created>
  <dcterms:modified xsi:type="dcterms:W3CDTF">2019-02-08T04:21:38Z</dcterms:modified>
</cp:coreProperties>
</file>